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b1c84336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b1c84336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122b262a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122b262a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0075e2007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0075e2007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03af85dc5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03af85dc5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03af85dc5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03af85dc5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03af85dc5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03af85dc5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12573872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12573872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0" y="362600"/>
            <a:ext cx="7801500" cy="91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 Computer Science A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996450" y="1349300"/>
            <a:ext cx="7151100" cy="4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Courier New"/>
                <a:ea typeface="Courier New"/>
                <a:cs typeface="Courier New"/>
                <a:sym typeface="Courier New"/>
              </a:rPr>
              <a:t>UNIT 8 TOPIC 2 (Day 2)</a:t>
            </a:r>
            <a:endParaRPr b="1" sz="1800">
              <a:solidFill>
                <a:schemeClr val="accent4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4"/>
                </a:solidFill>
                <a:latin typeface="Courier New"/>
                <a:ea typeface="Courier New"/>
                <a:cs typeface="Courier New"/>
                <a:sym typeface="Courier New"/>
              </a:rPr>
              <a:t>2D Array Algorithms</a:t>
            </a:r>
            <a:endParaRPr b="1" sz="1800">
              <a:solidFill>
                <a:schemeClr val="accent4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2561850" y="3042549"/>
            <a:ext cx="4020300" cy="13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ACACA"/>
                </a:solidFill>
                <a:latin typeface="Courier New"/>
                <a:ea typeface="Courier New"/>
                <a:cs typeface="Courier New"/>
                <a:sym typeface="Courier New"/>
              </a:rPr>
              <a:t>Class 097</a:t>
            </a:r>
            <a:endParaRPr b="1" sz="1600">
              <a:solidFill>
                <a:srgbClr val="CACAC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ACACA"/>
                </a:solidFill>
                <a:latin typeface="Courier New"/>
                <a:ea typeface="Courier New"/>
                <a:cs typeface="Courier New"/>
                <a:sym typeface="Courier New"/>
              </a:rPr>
              <a:t>2-27-23</a:t>
            </a:r>
            <a:endParaRPr b="1" sz="1600">
              <a:solidFill>
                <a:srgbClr val="CACAC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ACACA"/>
                </a:solidFill>
                <a:latin typeface="Courier New"/>
                <a:ea typeface="Courier New"/>
                <a:cs typeface="Courier New"/>
                <a:sym typeface="Courier New"/>
              </a:rPr>
              <a:t>Mr. Miller</a:t>
            </a:r>
            <a:endParaRPr b="1" sz="1600">
              <a:solidFill>
                <a:srgbClr val="CACACA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CACACA"/>
                </a:solidFill>
                <a:latin typeface="Courier New"/>
                <a:ea typeface="Courier New"/>
                <a:cs typeface="Courier New"/>
                <a:sym typeface="Courier New"/>
              </a:rPr>
              <a:t>mmiller25@schools.nyc.gov</a:t>
            </a:r>
            <a:endParaRPr b="1" sz="1600">
              <a:solidFill>
                <a:srgbClr val="CACACA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3" name="Google Shape;63;p13"/>
          <p:cNvSpPr txBox="1"/>
          <p:nvPr/>
        </p:nvSpPr>
        <p:spPr>
          <a:xfrm>
            <a:off x="2842950" y="2417325"/>
            <a:ext cx="3458100" cy="563700"/>
          </a:xfrm>
          <a:prstGeom prst="rect">
            <a:avLst/>
          </a:prstGeom>
          <a:solidFill>
            <a:srgbClr val="64FF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AP Classroom: 8.2</a:t>
            </a:r>
            <a:endParaRPr b="1">
              <a:solidFill>
                <a:schemeClr val="accen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1"/>
                </a:solidFill>
                <a:latin typeface="Courier New"/>
                <a:ea typeface="Courier New"/>
                <a:cs typeface="Courier New"/>
                <a:sym typeface="Courier New"/>
              </a:rPr>
              <a:t>CS Awesome Section: 8.2</a:t>
            </a:r>
            <a:endParaRPr b="1" sz="1800">
              <a:solidFill>
                <a:srgbClr val="61616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400" y="2386083"/>
            <a:ext cx="548700" cy="515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075" y="1947825"/>
            <a:ext cx="2534300" cy="214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2355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Coming Up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4"/>
          <p:cNvSpPr txBox="1"/>
          <p:nvPr/>
        </p:nvSpPr>
        <p:spPr>
          <a:xfrm>
            <a:off x="311700" y="908625"/>
            <a:ext cx="83364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This week</a:t>
            </a:r>
            <a:r>
              <a:rPr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: 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Unit 8</a:t>
            </a:r>
            <a:endParaRPr sz="21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Friday, March 3</a:t>
            </a:r>
            <a:r>
              <a:rPr lang="en" sz="2100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:</a:t>
            </a:r>
            <a:r>
              <a:rPr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</a:t>
            </a:r>
            <a:r>
              <a:rPr b="1" lang="en" sz="2100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20pts major assessment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, MC + FRQ Units 6, 7, 8</a:t>
            </a:r>
            <a:endParaRPr sz="21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Next week</a:t>
            </a:r>
            <a:r>
              <a:rPr b="1"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:</a:t>
            </a:r>
            <a:r>
              <a:rPr b="1"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 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Finish Unit 8 and launch </a:t>
            </a:r>
            <a:r>
              <a:rPr b="1" lang="en" sz="2100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next project</a:t>
            </a:r>
            <a:endParaRPr b="1" sz="2100">
              <a:solidFill>
                <a:srgbClr val="FFFF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Up through May 17:</a:t>
            </a:r>
            <a:r>
              <a:rPr b="1"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 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Units 9 &amp; 10, AP Exam Prep</a:t>
            </a:r>
            <a:endParaRPr b="1" sz="21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Wednesday, May 17, 7:00am:</a:t>
            </a:r>
            <a:r>
              <a:rPr lang="en" sz="2100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  </a:t>
            </a:r>
            <a:r>
              <a:rPr b="1" lang="en" sz="2100">
                <a:solidFill>
                  <a:srgbClr val="FF9900"/>
                </a:solidFill>
                <a:latin typeface="Average"/>
                <a:ea typeface="Average"/>
                <a:cs typeface="Average"/>
                <a:sym typeface="Average"/>
              </a:rPr>
              <a:t>AP Exam</a:t>
            </a:r>
            <a:endParaRPr b="1" sz="2100">
              <a:solidFill>
                <a:srgbClr val="FF9900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1" marL="914400" rtl="0" algn="l"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○"/>
            </a:pP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3 hours total: 90 min for 40 MC, 90 min for 4 FRQs</a:t>
            </a:r>
            <a:endParaRPr sz="21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b="1" lang="en" sz="2100">
                <a:solidFill>
                  <a:srgbClr val="FF00FF"/>
                </a:solidFill>
                <a:latin typeface="Average"/>
                <a:ea typeface="Average"/>
                <a:cs typeface="Average"/>
                <a:sym typeface="Average"/>
              </a:rPr>
              <a:t>Post-AP</a:t>
            </a:r>
            <a:r>
              <a:rPr b="1"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: </a:t>
            </a: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Interfaces, GUIs, web APIs, </a:t>
            </a:r>
            <a:r>
              <a:rPr b="1" lang="en" sz="2100">
                <a:solidFill>
                  <a:srgbClr val="FFFF00"/>
                </a:solidFill>
                <a:latin typeface="Average"/>
                <a:ea typeface="Average"/>
                <a:cs typeface="Average"/>
                <a:sym typeface="Average"/>
              </a:rPr>
              <a:t>final project + presentation</a:t>
            </a:r>
            <a:endParaRPr b="1" sz="2100">
              <a:solidFill>
                <a:srgbClr val="FFFF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 Up!</a:t>
            </a:r>
            <a:endParaRPr/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5"/>
          <p:cNvSpPr txBox="1"/>
          <p:nvPr/>
        </p:nvSpPr>
        <p:spPr>
          <a:xfrm>
            <a:off x="496025" y="807300"/>
            <a:ext cx="705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Here’s a </a:t>
            </a:r>
            <a:r>
              <a:rPr b="1" lang="en" sz="2000">
                <a:solidFill>
                  <a:schemeClr val="accent4"/>
                </a:solidFill>
                <a:latin typeface="Average"/>
                <a:ea typeface="Average"/>
                <a:cs typeface="Average"/>
                <a:sym typeface="Average"/>
              </a:rPr>
              <a:t>column-major</a:t>
            </a: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 traversal for a 2D array of </a:t>
            </a:r>
            <a:r>
              <a:rPr lang="en" sz="2000">
                <a:solidFill>
                  <a:schemeClr val="accent5"/>
                </a:solidFill>
                <a:latin typeface="Courier New"/>
                <a:ea typeface="Courier New"/>
                <a:cs typeface="Courier New"/>
                <a:sym typeface="Courier New"/>
              </a:rPr>
              <a:t>ints</a:t>
            </a: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 which prints out the elements in the 2D array by </a:t>
            </a:r>
            <a:r>
              <a:rPr b="1"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column</a:t>
            </a: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:</a:t>
            </a:r>
            <a:endParaRPr sz="20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538425" y="1650525"/>
            <a:ext cx="7128300" cy="24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int[][] numArr = {{1, 2, 3}, {4, 5, 6}};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for (int col = 0; col &lt; numArr[0].length; col++)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for (int row = 0; row &lt; numArr.length; row++)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System.out.println(numArr[row][col]);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17225" y="1644775"/>
            <a:ext cx="430750" cy="17972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7742200" y="2296775"/>
            <a:ext cx="3831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15"/>
          <p:cNvCxnSpPr/>
          <p:nvPr/>
        </p:nvCxnSpPr>
        <p:spPr>
          <a:xfrm>
            <a:off x="34031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5"/>
          <p:cNvCxnSpPr/>
          <p:nvPr/>
        </p:nvCxnSpPr>
        <p:spPr>
          <a:xfrm>
            <a:off x="47747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/>
          <p:cNvCxnSpPr/>
          <p:nvPr/>
        </p:nvCxnSpPr>
        <p:spPr>
          <a:xfrm flipH="1" rot="10800000">
            <a:off x="8247565" y="1754741"/>
            <a:ext cx="8700" cy="433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5"/>
          <p:cNvCxnSpPr/>
          <p:nvPr/>
        </p:nvCxnSpPr>
        <p:spPr>
          <a:xfrm>
            <a:off x="37841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7" name="Google Shape;87;p15"/>
          <p:cNvCxnSpPr/>
          <p:nvPr/>
        </p:nvCxnSpPr>
        <p:spPr>
          <a:xfrm>
            <a:off x="51557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" name="Google Shape;88;p15"/>
          <p:cNvCxnSpPr/>
          <p:nvPr/>
        </p:nvCxnSpPr>
        <p:spPr>
          <a:xfrm flipH="1" rot="10800000">
            <a:off x="8247565" y="2310426"/>
            <a:ext cx="8700" cy="433500"/>
          </a:xfrm>
          <a:prstGeom prst="straightConnector1">
            <a:avLst/>
          </a:prstGeom>
          <a:noFill/>
          <a:ln cap="flat" cmpd="sng" w="3810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9" name="Google Shape;89;p15"/>
          <p:cNvCxnSpPr/>
          <p:nvPr/>
        </p:nvCxnSpPr>
        <p:spPr>
          <a:xfrm>
            <a:off x="41651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0" name="Google Shape;90;p15"/>
          <p:cNvCxnSpPr/>
          <p:nvPr/>
        </p:nvCxnSpPr>
        <p:spPr>
          <a:xfrm>
            <a:off x="5536724" y="2038000"/>
            <a:ext cx="150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1" name="Google Shape;91;p15"/>
          <p:cNvCxnSpPr/>
          <p:nvPr/>
        </p:nvCxnSpPr>
        <p:spPr>
          <a:xfrm flipH="1" rot="10800000">
            <a:off x="8247565" y="2876175"/>
            <a:ext cx="8700" cy="43350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2" name="Google Shape;92;p15"/>
          <p:cNvSpPr txBox="1"/>
          <p:nvPr/>
        </p:nvSpPr>
        <p:spPr>
          <a:xfrm>
            <a:off x="614625" y="4183800"/>
            <a:ext cx="70521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How could you </a:t>
            </a:r>
            <a:r>
              <a:rPr b="1"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rewrite </a:t>
            </a: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this to use </a:t>
            </a:r>
            <a:r>
              <a:rPr b="1"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 sz="20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for loops rather than index-based for-loops?  If you can’t, why not?</a:t>
            </a:r>
            <a:endParaRPr sz="20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 Up!</a:t>
            </a:r>
            <a:endParaRPr/>
          </a:p>
        </p:txBody>
      </p:sp>
      <p:sp>
        <p:nvSpPr>
          <p:cNvPr id="98" name="Google Shape;98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6"/>
          <p:cNvSpPr txBox="1"/>
          <p:nvPr/>
        </p:nvSpPr>
        <p:spPr>
          <a:xfrm>
            <a:off x="496025" y="959700"/>
            <a:ext cx="852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As it turns out,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column-major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 traversals of 2D arrays </a:t>
            </a:r>
            <a:r>
              <a:rPr b="1" lang="en" sz="18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cannot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be easily accomplished using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for loops (only row-major traversals can):</a:t>
            </a:r>
            <a:endParaRPr sz="1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0" name="Google Shape;100;p16"/>
          <p:cNvSpPr txBox="1"/>
          <p:nvPr/>
        </p:nvSpPr>
        <p:spPr>
          <a:xfrm>
            <a:off x="538425" y="1650525"/>
            <a:ext cx="7128300" cy="24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int[][] numArr = {{1, 2, 3}, {4, 5, 6}};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for (</a:t>
            </a:r>
            <a:r>
              <a:rPr b="1" lang="en" sz="16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int[] column : numArr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for (int element : row)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System.out.println(element);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01" name="Google Shape;101;p16"/>
          <p:cNvCxnSpPr/>
          <p:nvPr/>
        </p:nvCxnSpPr>
        <p:spPr>
          <a:xfrm flipH="1">
            <a:off x="4459775" y="2199750"/>
            <a:ext cx="625500" cy="129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2" name="Google Shape;102;p16"/>
          <p:cNvSpPr txBox="1"/>
          <p:nvPr/>
        </p:nvSpPr>
        <p:spPr>
          <a:xfrm>
            <a:off x="5085275" y="1972800"/>
            <a:ext cx="3709200" cy="1693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Here is what we would </a:t>
            </a:r>
            <a:r>
              <a:rPr i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like 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to do, since for column major traversals, the outer loop is columns (and for an </a:t>
            </a:r>
            <a:r>
              <a:rPr i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for loop, we need an array of values to iterate over) -- but this won’t work because our “column” data is not setup as arrays inside numArr (the 1D array elements of numArr are the </a:t>
            </a:r>
            <a:r>
              <a:rPr b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rows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!)</a:t>
            </a:r>
            <a:endParaRPr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 Up!</a:t>
            </a:r>
            <a:endParaRPr/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496025" y="959700"/>
            <a:ext cx="83712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As it turns out,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column-major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 traversals of 2D arrays </a:t>
            </a:r>
            <a:r>
              <a:rPr b="1" lang="en" sz="18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cannot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be easily accomplished using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for loops (only row-major traversals can):</a:t>
            </a:r>
            <a:endParaRPr sz="1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538425" y="1650525"/>
            <a:ext cx="7128300" cy="24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int[][] numArr = {{1, 2, 3}, {4, 5, 6}};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for (</a:t>
            </a:r>
            <a:r>
              <a:rPr b="1" lang="en" sz="16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int[] column : numArr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for (int element : row)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System.out.println(element);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11" name="Google Shape;111;p17"/>
          <p:cNvCxnSpPr/>
          <p:nvPr/>
        </p:nvCxnSpPr>
        <p:spPr>
          <a:xfrm flipH="1">
            <a:off x="4459775" y="2199750"/>
            <a:ext cx="625500" cy="129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2" name="Google Shape;112;p17"/>
          <p:cNvSpPr txBox="1"/>
          <p:nvPr/>
        </p:nvSpPr>
        <p:spPr>
          <a:xfrm>
            <a:off x="5085275" y="1972800"/>
            <a:ext cx="3709200" cy="16932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Here is what we would </a:t>
            </a:r>
            <a:r>
              <a:rPr i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like 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to do, since for column major traversals, the outer loop is columns (and for an </a:t>
            </a:r>
            <a:r>
              <a:rPr i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for loop, we need an array of values to iterate over) -- but this won’t work because our “column” data is not setup as arrays inside numArr (the 1D array elements of numArr are the </a:t>
            </a:r>
            <a:r>
              <a:rPr b="1"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rows</a:t>
            </a:r>
            <a:r>
              <a:rPr lang="en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!)</a:t>
            </a:r>
            <a:endParaRPr>
              <a:solidFill>
                <a:srgbClr val="FF00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113" name="Google Shape;113;p17"/>
          <p:cNvCxnSpPr/>
          <p:nvPr/>
        </p:nvCxnSpPr>
        <p:spPr>
          <a:xfrm>
            <a:off x="1822325" y="1994850"/>
            <a:ext cx="2081100" cy="63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7"/>
          <p:cNvCxnSpPr/>
          <p:nvPr/>
        </p:nvCxnSpPr>
        <p:spPr>
          <a:xfrm flipH="1" rot="10800000">
            <a:off x="1908600" y="2070350"/>
            <a:ext cx="2059500" cy="560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Warm Up!</a:t>
            </a:r>
            <a:endParaRPr/>
          </a:p>
        </p:txBody>
      </p:sp>
      <p:sp>
        <p:nvSpPr>
          <p:cNvPr id="120" name="Google Shape;120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8"/>
          <p:cNvSpPr txBox="1"/>
          <p:nvPr/>
        </p:nvSpPr>
        <p:spPr>
          <a:xfrm>
            <a:off x="496025" y="959700"/>
            <a:ext cx="8282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As it turns out,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column-major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 traversals of 2D arrays </a:t>
            </a:r>
            <a:r>
              <a:rPr b="1" lang="en" sz="1800">
                <a:solidFill>
                  <a:srgbClr val="FF0000"/>
                </a:solidFill>
                <a:latin typeface="Average"/>
                <a:ea typeface="Average"/>
                <a:cs typeface="Average"/>
                <a:sym typeface="Average"/>
              </a:rPr>
              <a:t>cannot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be easily accomplished using </a:t>
            </a:r>
            <a:r>
              <a:rPr b="1"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enhanced </a:t>
            </a:r>
            <a:r>
              <a:rPr lang="en" sz="1800">
                <a:solidFill>
                  <a:schemeClr val="accent5"/>
                </a:solidFill>
                <a:latin typeface="Average"/>
                <a:ea typeface="Average"/>
                <a:cs typeface="Average"/>
                <a:sym typeface="Average"/>
              </a:rPr>
              <a:t>for loops (only row-major traversals can):</a:t>
            </a:r>
            <a:endParaRPr sz="1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5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538425" y="1650525"/>
            <a:ext cx="7128300" cy="24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int[][] numArr = {{1, 2, 3}, {4, 5, 6}};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for (</a:t>
            </a:r>
            <a:r>
              <a:rPr b="1" lang="en" sz="1600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int[] column : numArr</a:t>
            </a: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for (int element : row)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  System.out.println(element);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ourier New"/>
                <a:ea typeface="Courier New"/>
                <a:cs typeface="Courier New"/>
                <a:sym typeface="Courier New"/>
              </a:rPr>
              <a:t>   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23" name="Google Shape;123;p18"/>
          <p:cNvCxnSpPr/>
          <p:nvPr/>
        </p:nvCxnSpPr>
        <p:spPr>
          <a:xfrm>
            <a:off x="1822325" y="1994850"/>
            <a:ext cx="2081100" cy="6363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8"/>
          <p:cNvCxnSpPr/>
          <p:nvPr/>
        </p:nvCxnSpPr>
        <p:spPr>
          <a:xfrm flipH="1" rot="10800000">
            <a:off x="1908600" y="2070350"/>
            <a:ext cx="2059500" cy="5607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8"/>
          <p:cNvSpPr txBox="1"/>
          <p:nvPr/>
        </p:nvSpPr>
        <p:spPr>
          <a:xfrm>
            <a:off x="538425" y="4108325"/>
            <a:ext cx="7225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Of course, if you REALLY wanted to do this, you could -- but you would need to first iterate over numArr and put out all values of a column and store it into an array -- which makes this more complicated rather than simplifying it!</a:t>
            </a:r>
            <a:endParaRPr sz="16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235500" y="292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9"/>
          <p:cNvSpPr txBox="1"/>
          <p:nvPr/>
        </p:nvSpPr>
        <p:spPr>
          <a:xfrm>
            <a:off x="311700" y="908625"/>
            <a:ext cx="8336400" cy="4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U8T2 Lab</a:t>
            </a:r>
            <a:endParaRPr sz="21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619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accent6"/>
              </a:buClr>
              <a:buSzPts val="2100"/>
              <a:buFont typeface="Average"/>
              <a:buChar char="●"/>
            </a:pPr>
            <a:r>
              <a:rPr lang="en" sz="21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U8T2 AP Practice Q's (if not completed already)</a:t>
            </a:r>
            <a:endParaRPr b="1" sz="2100">
              <a:solidFill>
                <a:srgbClr val="FFFF00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